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8" r:id="rId2"/>
    <p:sldMasterId id="2147483701" r:id="rId3"/>
  </p:sldMasterIdLst>
  <p:notesMasterIdLst>
    <p:notesMasterId r:id="rId17"/>
  </p:notesMasterIdLst>
  <p:sldIdLst>
    <p:sldId id="256" r:id="rId4"/>
    <p:sldId id="384" r:id="rId5"/>
    <p:sldId id="425" r:id="rId6"/>
    <p:sldId id="426" r:id="rId7"/>
    <p:sldId id="427" r:id="rId8"/>
    <p:sldId id="430" r:id="rId9"/>
    <p:sldId id="431" r:id="rId10"/>
    <p:sldId id="432" r:id="rId11"/>
    <p:sldId id="436" r:id="rId12"/>
    <p:sldId id="433" r:id="rId13"/>
    <p:sldId id="435" r:id="rId14"/>
    <p:sldId id="434" r:id="rId15"/>
    <p:sldId id="386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97390C12-C079-4C74-B13B-1ACA54E4C191}">
          <p14:sldIdLst>
            <p14:sldId id="256"/>
            <p14:sldId id="384"/>
            <p14:sldId id="425"/>
            <p14:sldId id="426"/>
            <p14:sldId id="427"/>
            <p14:sldId id="430"/>
            <p14:sldId id="431"/>
            <p14:sldId id="432"/>
            <p14:sldId id="436"/>
            <p14:sldId id="433"/>
            <p14:sldId id="435"/>
            <p14:sldId id="434"/>
            <p14:sldId id="3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FFFF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75" autoAdjust="0"/>
    <p:restoredTop sz="95517" autoAdjust="0"/>
  </p:normalViewPr>
  <p:slideViewPr>
    <p:cSldViewPr>
      <p:cViewPr varScale="1">
        <p:scale>
          <a:sx n="106" d="100"/>
          <a:sy n="106" d="100"/>
        </p:scale>
        <p:origin x="192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80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84F9F-DCC3-447B-A37B-02B1BB31EFE5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F5FE7-50A7-45D0-9F00-FAD0FC6DB3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09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8572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3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4"/>
            <a:ext cx="3928017" cy="33879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8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3"/>
            <a:ext cx="4128739" cy="26184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53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" y="0"/>
            <a:ext cx="9148572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28600" y="1349830"/>
            <a:ext cx="8686800" cy="4731657"/>
          </a:xfrm>
        </p:spPr>
        <p:txBody>
          <a:bodyPr/>
          <a:lstStyle>
            <a:lvl1pPr>
              <a:buClr>
                <a:schemeClr val="accent4"/>
              </a:buClr>
              <a:defRPr>
                <a:solidFill>
                  <a:schemeClr val="bg1"/>
                </a:solidFill>
              </a:defRPr>
            </a:lvl1pPr>
            <a:lvl2pPr marL="522288" indent="-288925">
              <a:buClr>
                <a:schemeClr val="accent3"/>
              </a:buClr>
              <a:tabLst/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834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635877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62669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9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9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30495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4B1176-1CAD-432B-B52A-AD1A82855C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4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578461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6484838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8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48229"/>
            <a:ext cx="8686800" cy="5023031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8125">
              <a:buClr>
                <a:schemeClr val="accent2"/>
              </a:buClr>
              <a:buFont typeface=".AppleSystemUIFont" charset="-120"/>
              <a:buChar char="–"/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28650" indent="-171450">
              <a:buClr>
                <a:schemeClr val="accent6"/>
              </a:buClr>
              <a:tabLst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01688" indent="-131763"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143000" indent="-2286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228601" y="6486689"/>
            <a:ext cx="3664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486689"/>
            <a:ext cx="351971" cy="365125"/>
          </a:xfrm>
        </p:spPr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5808625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3550" indent="-228600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1775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1772"/>
            <a:ext cx="8686800" cy="4978400"/>
          </a:xfrm>
        </p:spPr>
        <p:txBody>
          <a:bodyPr/>
          <a:lstStyle>
            <a:lvl1pPr marL="288925" indent="-288925">
              <a:tabLst/>
              <a:defRPr sz="2200"/>
            </a:lvl1pPr>
            <a:lvl2pPr marL="577850" indent="-288925">
              <a:buClr>
                <a:schemeClr val="accent2"/>
              </a:buClr>
              <a:buFont typeface=".AppleSystemUIFont" charset="-120"/>
              <a:buChar char="–"/>
              <a:tabLst/>
              <a:defRPr sz="1600"/>
            </a:lvl2pPr>
            <a:lvl3pPr marL="801688" indent="-223838">
              <a:buClr>
                <a:schemeClr val="accent6"/>
              </a:buClr>
              <a:tabLst/>
              <a:defRPr sz="1600"/>
            </a:lvl3pPr>
            <a:lvl4pPr marL="1035050" indent="-233363">
              <a:tabLst/>
              <a:defRPr sz="1400"/>
            </a:lvl4pPr>
            <a:lvl5pPr marL="11430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92364"/>
            <a:ext cx="8686800" cy="748125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36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76816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860" y="0"/>
            <a:ext cx="9189720" cy="690611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383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94176086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4000" cy="6856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10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703320" cy="265590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77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652520" cy="152814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9423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6484838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8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48229"/>
            <a:ext cx="8686800" cy="5023031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8125">
              <a:buClr>
                <a:schemeClr val="accent2"/>
              </a:buClr>
              <a:buFont typeface=".AppleSystemUIFont" charset="-120"/>
              <a:buChar char="–"/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28650" indent="-171450">
              <a:buClr>
                <a:schemeClr val="accent6"/>
              </a:buClr>
              <a:tabLst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01688" indent="-131763"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143000" indent="-2286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228601" y="6486689"/>
            <a:ext cx="3664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6144"/>
            <a:ext cx="8686800" cy="7075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243593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486689"/>
            <a:ext cx="351971" cy="365125"/>
          </a:xfrm>
        </p:spPr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5808625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3550" indent="-228600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1775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860" y="0"/>
            <a:ext cx="9189720" cy="690611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3836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94176086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4000" cy="6856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10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703320" cy="265590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77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652520" cy="152814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9423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 marL="574675" indent="-112713">
              <a:tabLst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89249"/>
            <a:ext cx="86868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2791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3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8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0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" y="2"/>
            <a:ext cx="9148571" cy="6864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0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1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571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300658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306286"/>
            <a:ext cx="8686800" cy="496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962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522288" indent="-2889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746125" indent="-22383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035050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33715"/>
            <a:ext cx="8686800" cy="5257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28600" y="6486689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44342"/>
            <a:ext cx="4891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ransition>
    <p:fade/>
  </p:transition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66725" indent="-2333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628650" indent="-161925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863600" indent="-2032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33715"/>
            <a:ext cx="8686800" cy="5257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28600" y="6486689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44342"/>
            <a:ext cx="4891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ransition>
    <p:fade/>
  </p:transition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66725" indent="-2333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628650" indent="-161925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863600" indent="-2032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 DC Support User Manual</a:t>
            </a:r>
            <a:endParaRPr lang="en-US" sz="32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BB2AFAD-AC14-43ED-8156-2F06FE8FC3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Merge</a:t>
            </a:r>
            <a:r>
              <a:rPr lang="en-US" dirty="0"/>
              <a:t> the output file into test program</a:t>
            </a:r>
            <a:endParaRPr lang="en-US" altLang="zh-TW" dirty="0"/>
          </a:p>
          <a:p>
            <a:pPr lvl="1"/>
            <a:r>
              <a:rPr lang="en-US" altLang="zh-TW" dirty="0"/>
              <a:t>Insert output file(Bas.) to program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228600" lvl="1" indent="0">
              <a:buNone/>
            </a:pPr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 VBT</a:t>
            </a:r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TERADYNE CONFIDENTIAL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115AF-6528-4EAB-897D-014278EF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438400"/>
            <a:ext cx="325755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F28B9-875B-43B5-BBDA-E50C7B70B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774" y="2519362"/>
            <a:ext cx="2028825" cy="18192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DA4EE5-4879-4C2F-BBA7-BE7E49D37692}"/>
              </a:ext>
            </a:extLst>
          </p:cNvPr>
          <p:cNvSpPr/>
          <p:nvPr/>
        </p:nvSpPr>
        <p:spPr>
          <a:xfrm>
            <a:off x="533400" y="2743200"/>
            <a:ext cx="21336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C3F21-AC90-41E0-B4AE-8A4B5D1B6A4E}"/>
              </a:ext>
            </a:extLst>
          </p:cNvPr>
          <p:cNvSpPr/>
          <p:nvPr/>
        </p:nvSpPr>
        <p:spPr>
          <a:xfrm>
            <a:off x="5410200" y="3352800"/>
            <a:ext cx="1524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942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Enable </a:t>
            </a:r>
            <a:r>
              <a:rPr lang="en-US" dirty="0"/>
              <a:t>function in the VBT code of Conti test   </a:t>
            </a:r>
            <a:endParaRPr lang="en-US" altLang="zh-TW" dirty="0"/>
          </a:p>
          <a:p>
            <a:pPr lvl="1"/>
            <a:r>
              <a:rPr lang="en-US" altLang="zh-TW" dirty="0"/>
              <a:t>Enable </a:t>
            </a:r>
            <a:r>
              <a:rPr lang="en-US" altLang="zh-TW" dirty="0" err="1"/>
              <a:t>Conti_PerPinSetting_beforeMeasure</a:t>
            </a:r>
            <a:r>
              <a:rPr lang="en-US" altLang="zh-TW" dirty="0"/>
              <a:t> and </a:t>
            </a:r>
            <a:r>
              <a:rPr lang="en-US" altLang="zh-TW" dirty="0" err="1"/>
              <a:t>Conti_PerPinSetting_afterMeasure</a:t>
            </a:r>
            <a:r>
              <a:rPr lang="en-US" altLang="zh-TW" dirty="0"/>
              <a:t> in </a:t>
            </a:r>
            <a:r>
              <a:rPr lang="en-US" altLang="zh-TW" dirty="0" err="1"/>
              <a:t>VBT_LIB_DC_Conti_PMIC</a:t>
            </a:r>
            <a:r>
              <a:rPr lang="en-US" altLang="zh-TW" dirty="0"/>
              <a:t> module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228600" lvl="1" indent="0">
              <a:buNone/>
            </a:pP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228600" lvl="1" indent="0">
              <a:buNone/>
            </a:pPr>
            <a:endParaRPr lang="en-US" altLang="zh-TW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86F8E-9E7D-4D8C-B0B4-4B3430B2E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5" y="2455507"/>
            <a:ext cx="2000250" cy="15335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 VBT</a:t>
            </a:r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TERADYNE CONFIDENTIAL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DA4EE5-4879-4C2F-BBA7-BE7E49D37692}"/>
              </a:ext>
            </a:extLst>
          </p:cNvPr>
          <p:cNvSpPr/>
          <p:nvPr/>
        </p:nvSpPr>
        <p:spPr>
          <a:xfrm>
            <a:off x="624114" y="2760307"/>
            <a:ext cx="14478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1E657A-553A-4D6B-9C13-C3D57A3FD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123" y="2455507"/>
            <a:ext cx="6500277" cy="16180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2B1B22-560A-4229-9B27-3D0A3EF37BFE}"/>
              </a:ext>
            </a:extLst>
          </p:cNvPr>
          <p:cNvSpPr/>
          <p:nvPr/>
        </p:nvSpPr>
        <p:spPr>
          <a:xfrm>
            <a:off x="2971800" y="2760307"/>
            <a:ext cx="2895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EC9C09-24DE-4200-8EC3-001AF5A20144}"/>
              </a:ext>
            </a:extLst>
          </p:cNvPr>
          <p:cNvSpPr/>
          <p:nvPr/>
        </p:nvSpPr>
        <p:spPr>
          <a:xfrm>
            <a:off x="3048000" y="3750907"/>
            <a:ext cx="2743200" cy="30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576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119F058-9277-44E5-B74A-B54CA06A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394464"/>
            <a:ext cx="5715000" cy="30176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97BE90-65F8-4C46-B1BF-9E288E142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9" y="2455507"/>
            <a:ext cx="1819275" cy="153352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Enable </a:t>
            </a:r>
            <a:r>
              <a:rPr lang="en-US" dirty="0"/>
              <a:t>function in the VBT code of Leakage test   </a:t>
            </a:r>
            <a:endParaRPr lang="en-US" altLang="zh-TW" dirty="0"/>
          </a:p>
          <a:p>
            <a:pPr lvl="1"/>
            <a:r>
              <a:rPr lang="en-US" altLang="zh-TW" dirty="0"/>
              <a:t>Enable </a:t>
            </a:r>
            <a:r>
              <a:rPr lang="en-US" altLang="zh-TW" dirty="0" err="1"/>
              <a:t>Leak_PerPinSetting_beforeMeasure</a:t>
            </a:r>
            <a:r>
              <a:rPr lang="en-US" altLang="zh-TW" dirty="0"/>
              <a:t> and </a:t>
            </a:r>
            <a:r>
              <a:rPr lang="en-US" altLang="zh-TW" dirty="0" err="1"/>
              <a:t>Leak_PerPinSetting_afterMeasure</a:t>
            </a:r>
            <a:r>
              <a:rPr lang="en-US" altLang="zh-TW" dirty="0"/>
              <a:t> in </a:t>
            </a:r>
            <a:r>
              <a:rPr lang="en-US" altLang="zh-TW" dirty="0" err="1"/>
              <a:t>VBT_LIB_DC_Leak_PMIC</a:t>
            </a:r>
            <a:r>
              <a:rPr lang="en-US" altLang="zh-TW" dirty="0"/>
              <a:t> module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228600" lvl="1" indent="0">
              <a:buNone/>
            </a:pP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228600" lvl="1" indent="0">
              <a:buNone/>
            </a:pPr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 VBT</a:t>
            </a:r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TERADYNE CONFIDENTIAL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DA4EE5-4879-4C2F-BBA7-BE7E49D37692}"/>
              </a:ext>
            </a:extLst>
          </p:cNvPr>
          <p:cNvSpPr/>
          <p:nvPr/>
        </p:nvSpPr>
        <p:spPr>
          <a:xfrm>
            <a:off x="609747" y="3069869"/>
            <a:ext cx="14478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2B1B22-560A-4229-9B27-3D0A3EF37BFE}"/>
              </a:ext>
            </a:extLst>
          </p:cNvPr>
          <p:cNvSpPr/>
          <p:nvPr/>
        </p:nvSpPr>
        <p:spPr>
          <a:xfrm>
            <a:off x="2743200" y="2416236"/>
            <a:ext cx="3429000" cy="250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EC9C09-24DE-4200-8EC3-001AF5A20144}"/>
              </a:ext>
            </a:extLst>
          </p:cNvPr>
          <p:cNvSpPr/>
          <p:nvPr/>
        </p:nvSpPr>
        <p:spPr>
          <a:xfrm>
            <a:off x="2743200" y="5193890"/>
            <a:ext cx="3429000" cy="250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7018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D8F90E-ADBA-4A30-9FBA-7D0A1A48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27717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788DFB-414A-419D-BA17-B6EE9FF43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681" y="2433501"/>
            <a:ext cx="4794013" cy="3433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F67C3D-7E17-4F59-B426-75428D2B0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485889"/>
            <a:ext cx="3870081" cy="179895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Purpose</a:t>
            </a:r>
          </a:p>
          <a:p>
            <a:pPr lvl="1"/>
            <a:r>
              <a:rPr lang="en-US" altLang="zh-TW" dirty="0"/>
              <a:t>To use universal table and template to generate Bas file</a:t>
            </a:r>
          </a:p>
          <a:p>
            <a:r>
              <a:rPr lang="en-US" altLang="zh-TW" dirty="0"/>
              <a:t>GUI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 VBT</a:t>
            </a:r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TERADYNE CONFIDENTIAL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C98B8D8-09CA-408F-974F-262C3D240885}"/>
              </a:ext>
            </a:extLst>
          </p:cNvPr>
          <p:cNvCxnSpPr>
            <a:cxnSpLocks/>
          </p:cNvCxnSpPr>
          <p:nvPr/>
        </p:nvCxnSpPr>
        <p:spPr>
          <a:xfrm>
            <a:off x="1088131" y="4267428"/>
            <a:ext cx="2987844" cy="456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2EBD6-0386-4902-826B-23C73B14DE09}"/>
              </a:ext>
            </a:extLst>
          </p:cNvPr>
          <p:cNvSpPr/>
          <p:nvPr/>
        </p:nvSpPr>
        <p:spPr>
          <a:xfrm>
            <a:off x="914400" y="3124200"/>
            <a:ext cx="609600" cy="1143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CF129C-FD54-4218-974B-5F72A13B820E}"/>
              </a:ext>
            </a:extLst>
          </p:cNvPr>
          <p:cNvSpPr/>
          <p:nvPr/>
        </p:nvSpPr>
        <p:spPr>
          <a:xfrm>
            <a:off x="5257800" y="3048000"/>
            <a:ext cx="32766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211860AF-EF52-44A7-97AE-7579B81753A8}"/>
              </a:ext>
            </a:extLst>
          </p:cNvPr>
          <p:cNvSpPr txBox="1">
            <a:spLocks/>
          </p:cNvSpPr>
          <p:nvPr/>
        </p:nvSpPr>
        <p:spPr bwMode="auto">
          <a:xfrm>
            <a:off x="4953000" y="2302953"/>
            <a:ext cx="4114800" cy="42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3363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4186"/>
              </a:buClr>
              <a:buFont typeface="Arial" charset="0"/>
              <a:buChar char="•"/>
              <a:tabLst/>
              <a:defRPr sz="22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66725" indent="-238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.AppleSystemUIFont" charset="-120"/>
              <a:buChar char="–"/>
              <a:tabLst/>
              <a:defRPr sz="18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628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charset="0"/>
              <a:buChar char="•"/>
              <a:tabLst/>
              <a:defRPr sz="16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801688" indent="-1317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4186"/>
              </a:buClr>
              <a:buFont typeface="Arial" charset="0"/>
              <a:buChar char="•"/>
              <a:tabLst/>
              <a:defRPr sz="14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4186"/>
              </a:buClr>
              <a:buFont typeface="Arial" charset="0"/>
              <a:buChar char="•"/>
              <a:defRPr sz="1600" kern="120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Font typeface=".AppleSystemUIFont" charset="-120"/>
              <a:buNone/>
            </a:pPr>
            <a:r>
              <a:rPr lang="en-US" altLang="zh-TW" dirty="0">
                <a:solidFill>
                  <a:srgbClr val="FF0000"/>
                </a:solidFill>
              </a:rPr>
              <a:t>Output File : Table’s file name + “.Bas”</a:t>
            </a:r>
          </a:p>
          <a:p>
            <a:pPr marL="228600" lvl="1" indent="0">
              <a:buFont typeface=".AppleSystemUIFont" charset="-120"/>
              <a:buNone/>
            </a:pPr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934723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Refill excel file from Bas.</a:t>
            </a:r>
          </a:p>
          <a:p>
            <a:pPr marL="233362" lvl="1" indent="0">
              <a:buNone/>
            </a:pPr>
            <a:r>
              <a:rPr lang="en-US" altLang="zh-TW" dirty="0"/>
              <a:t>-Output excel file from the .bas content</a:t>
            </a:r>
          </a:p>
          <a:p>
            <a:pPr lvl="1"/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 VBT</a:t>
            </a:r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TERADYNE CONFIDENTIAL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01943-1A71-4C87-B750-FBBB32CD0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23065"/>
            <a:ext cx="5715000" cy="41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3357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Get template file</a:t>
            </a:r>
          </a:p>
          <a:p>
            <a:pPr lvl="1"/>
            <a:r>
              <a:rPr lang="en-US" altLang="zh-TW" dirty="0"/>
              <a:t>Use Template button                                —</a:t>
            </a:r>
            <a:r>
              <a:rPr lang="zh-TW" altLang="en-US" dirty="0"/>
              <a:t>　</a:t>
            </a:r>
            <a:r>
              <a:rPr lang="en-US" altLang="zh-TW" dirty="0"/>
              <a:t>Chose template file and path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228600" lvl="1" indent="0">
              <a:buNone/>
            </a:pPr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 VBT</a:t>
            </a:r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TERADYNE CONFIDENTIAL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01AD2-EFFE-4CED-989B-7F98A20D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06" y="2087002"/>
            <a:ext cx="3603074" cy="259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A610DC-A3EF-44C3-99A1-2B51E906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856" y="2087003"/>
            <a:ext cx="4983742" cy="22563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BD8040-0FC8-49D3-A4D8-3E65F4238A1F}"/>
              </a:ext>
            </a:extLst>
          </p:cNvPr>
          <p:cNvSpPr/>
          <p:nvPr/>
        </p:nvSpPr>
        <p:spPr>
          <a:xfrm>
            <a:off x="3109854" y="3169298"/>
            <a:ext cx="623945" cy="259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5F686F-5F98-42B0-8969-724F1727D5B8}"/>
              </a:ext>
            </a:extLst>
          </p:cNvPr>
          <p:cNvSpPr/>
          <p:nvPr/>
        </p:nvSpPr>
        <p:spPr>
          <a:xfrm>
            <a:off x="7162800" y="3759744"/>
            <a:ext cx="685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5315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Basic concept</a:t>
            </a:r>
          </a:p>
          <a:p>
            <a:pPr lvl="1"/>
            <a:r>
              <a:rPr lang="en-US" altLang="zh-TW" dirty="0"/>
              <a:t>Fill test pin in </a:t>
            </a:r>
            <a:r>
              <a:rPr lang="en-US" altLang="zh-TW" dirty="0" err="1"/>
              <a:t>PinName</a:t>
            </a:r>
            <a:r>
              <a:rPr lang="en-US" altLang="zh-TW" dirty="0"/>
              <a:t> column</a:t>
            </a:r>
          </a:p>
          <a:p>
            <a:pPr lvl="1"/>
            <a:r>
              <a:rPr lang="en-US" altLang="zh-TW" dirty="0"/>
              <a:t>Enum is according to table sequence in Bas.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 err="1"/>
              <a:t>SP_PinName</a:t>
            </a:r>
            <a:r>
              <a:rPr lang="en-US" altLang="zh-TW" dirty="0"/>
              <a:t> is according </a:t>
            </a:r>
            <a:r>
              <a:rPr lang="en-US" altLang="zh-TW" dirty="0" err="1"/>
              <a:t>PinName</a:t>
            </a:r>
            <a:r>
              <a:rPr lang="en-US" altLang="zh-TW" dirty="0"/>
              <a:t> content which is test pin </a:t>
            </a:r>
          </a:p>
          <a:p>
            <a:pPr lvl="1"/>
            <a:r>
              <a:rPr lang="en-US" altLang="zh-TW" dirty="0" err="1"/>
              <a:t>SPForceI</a:t>
            </a:r>
            <a:r>
              <a:rPr lang="en-US" altLang="zh-TW" dirty="0"/>
              <a:t> is according to </a:t>
            </a:r>
            <a:r>
              <a:rPr lang="en-US" altLang="zh-TW" dirty="0" err="1"/>
              <a:t>SpecificLimit</a:t>
            </a:r>
            <a:r>
              <a:rPr lang="en-US" altLang="zh-TW" dirty="0"/>
              <a:t> value which is Force I value</a:t>
            </a:r>
          </a:p>
          <a:p>
            <a:pPr lvl="1"/>
            <a:r>
              <a:rPr lang="en-US" altLang="zh-TW" dirty="0" err="1"/>
              <a:t>Wait_Time</a:t>
            </a:r>
            <a:r>
              <a:rPr lang="en-US" altLang="zh-TW" dirty="0"/>
              <a:t> is according to </a:t>
            </a:r>
            <a:r>
              <a:rPr lang="en-US" altLang="zh-TW" dirty="0" err="1"/>
              <a:t>SpecificWaitTime</a:t>
            </a:r>
            <a:r>
              <a:rPr lang="en-US" altLang="zh-TW" dirty="0"/>
              <a:t> value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228600" lvl="1" indent="0">
              <a:buNone/>
            </a:pPr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 VBT</a:t>
            </a:r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TERADYNE 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E736C-FC89-4206-8C4B-A2787AB7C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22" y="2423342"/>
            <a:ext cx="6073978" cy="13255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1345B04-8B9A-4713-B7A2-ECD728CDE11D}"/>
              </a:ext>
            </a:extLst>
          </p:cNvPr>
          <p:cNvSpPr/>
          <p:nvPr/>
        </p:nvSpPr>
        <p:spPr>
          <a:xfrm>
            <a:off x="410798" y="2441510"/>
            <a:ext cx="960802" cy="1325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596011-1892-4378-A21F-486BFE2D3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488" y="1996258"/>
            <a:ext cx="2329912" cy="175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7D08F2-6285-47EE-A750-9861E2983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55" y="5061857"/>
            <a:ext cx="6033545" cy="10996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5814DE-AF69-4D5B-810A-5B691D5FD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055" y="4627982"/>
            <a:ext cx="2331680" cy="153352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363B051-87CD-4E19-9023-2933E72C3A81}"/>
              </a:ext>
            </a:extLst>
          </p:cNvPr>
          <p:cNvSpPr/>
          <p:nvPr/>
        </p:nvSpPr>
        <p:spPr>
          <a:xfrm>
            <a:off x="1447800" y="5061857"/>
            <a:ext cx="1143000" cy="1099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C5A142-F5B6-4598-A33B-E7946EE1D5A7}"/>
              </a:ext>
            </a:extLst>
          </p:cNvPr>
          <p:cNvSpPr/>
          <p:nvPr/>
        </p:nvSpPr>
        <p:spPr>
          <a:xfrm>
            <a:off x="6781800" y="4953000"/>
            <a:ext cx="1143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5636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Basic concept</a:t>
            </a:r>
          </a:p>
          <a:p>
            <a:pPr lvl="1"/>
            <a:r>
              <a:rPr lang="en-US" altLang="zh-TW" dirty="0"/>
              <a:t>Switch relay need to fill in </a:t>
            </a:r>
            <a:r>
              <a:rPr lang="en-US" altLang="zh-TW" dirty="0" err="1"/>
              <a:t>On_Relay</a:t>
            </a:r>
            <a:r>
              <a:rPr lang="en-US" altLang="zh-TW" dirty="0"/>
              <a:t> &amp; </a:t>
            </a:r>
            <a:r>
              <a:rPr lang="en-US" altLang="zh-TW" dirty="0" err="1"/>
              <a:t>Off_Relay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When testing disconnect pin need to fill in </a:t>
            </a:r>
            <a:r>
              <a:rPr lang="en-US" altLang="zh-TW" dirty="0" err="1"/>
              <a:t>MustDiscnctPins</a:t>
            </a:r>
            <a:endParaRPr lang="en-US" altLang="zh-TW" dirty="0"/>
          </a:p>
          <a:p>
            <a:pPr marL="228600" lvl="1" indent="0">
              <a:buNone/>
            </a:pPr>
            <a:r>
              <a:rPr lang="en-US" altLang="zh-TW" dirty="0" err="1"/>
              <a:t>Ex.ADC_IN</a:t>
            </a:r>
            <a:r>
              <a:rPr lang="en-US" altLang="zh-TW" dirty="0"/>
              <a:t> needs to be disconnect with PPMU and Digital when ADC_IN_UVI80 testing.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228600" lvl="1" indent="0">
              <a:buNone/>
            </a:pPr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 VBT</a:t>
            </a:r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TERADYNE 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E736C-FC89-4206-8C4B-A2787AB7C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22" y="1981200"/>
            <a:ext cx="6073978" cy="13255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1345B04-8B9A-4713-B7A2-ECD728CDE11D}"/>
              </a:ext>
            </a:extLst>
          </p:cNvPr>
          <p:cNvSpPr/>
          <p:nvPr/>
        </p:nvSpPr>
        <p:spPr>
          <a:xfrm>
            <a:off x="2514600" y="1990986"/>
            <a:ext cx="1349743" cy="1325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7D08F2-6285-47EE-A750-9861E2983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89" y="4502246"/>
            <a:ext cx="6033545" cy="10996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363B051-87CD-4E19-9023-2933E72C3A81}"/>
              </a:ext>
            </a:extLst>
          </p:cNvPr>
          <p:cNvSpPr/>
          <p:nvPr/>
        </p:nvSpPr>
        <p:spPr>
          <a:xfrm>
            <a:off x="3864343" y="4516242"/>
            <a:ext cx="1012457" cy="1093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4C04D-1E8B-47CD-B397-116862883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97" y="1773191"/>
            <a:ext cx="2493463" cy="1533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07007-EC0F-450E-AC4D-28C853E05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321" y="4516242"/>
            <a:ext cx="2493463" cy="1533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A81A52-6F14-4D34-8E9A-A5858C6592C5}"/>
              </a:ext>
            </a:extLst>
          </p:cNvPr>
          <p:cNvSpPr/>
          <p:nvPr/>
        </p:nvSpPr>
        <p:spPr>
          <a:xfrm>
            <a:off x="6640328" y="2387553"/>
            <a:ext cx="1284472" cy="2794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D7AAE2-D81E-4E28-AF4A-DF732869DE3A}"/>
              </a:ext>
            </a:extLst>
          </p:cNvPr>
          <p:cNvSpPr/>
          <p:nvPr/>
        </p:nvSpPr>
        <p:spPr>
          <a:xfrm>
            <a:off x="6781799" y="5410201"/>
            <a:ext cx="2291587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9696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Basic concept</a:t>
            </a:r>
          </a:p>
          <a:p>
            <a:pPr lvl="1"/>
            <a:r>
              <a:rPr lang="en-US" altLang="zh-TW" dirty="0"/>
              <a:t>When testing want to setup other pins need to fill </a:t>
            </a:r>
            <a:r>
              <a:rPr lang="en-US" altLang="zh-TW" dirty="0" err="1"/>
              <a:t>SpecCondiPin</a:t>
            </a:r>
            <a:r>
              <a:rPr lang="en-US" altLang="zh-TW" dirty="0"/>
              <a:t> and </a:t>
            </a:r>
            <a:r>
              <a:rPr lang="en-US" altLang="zh-TW" dirty="0" err="1"/>
              <a:t>SpecCondiPinVolt_Current</a:t>
            </a:r>
            <a:endParaRPr lang="en-US" altLang="zh-TW" dirty="0"/>
          </a:p>
          <a:p>
            <a:pPr lvl="1"/>
            <a:r>
              <a:rPr lang="en-US" altLang="zh-TW" dirty="0"/>
              <a:t>E.X Setup AMUX_AY_DC30 to V = -1.5V and I =0A when AMUX_AY testing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228600" lvl="1" indent="0">
              <a:buNone/>
            </a:pPr>
            <a:endParaRPr lang="en-US" altLang="zh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2BCD2-9721-4ED5-945A-052D23451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206" y="3287257"/>
            <a:ext cx="2491760" cy="15144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 VBT</a:t>
            </a:r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TERADYNE 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E736C-FC89-4206-8C4B-A2787AB7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56" y="3473106"/>
            <a:ext cx="6182744" cy="13255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1345B04-8B9A-4713-B7A2-ECD728CDE11D}"/>
              </a:ext>
            </a:extLst>
          </p:cNvPr>
          <p:cNvSpPr/>
          <p:nvPr/>
        </p:nvSpPr>
        <p:spPr>
          <a:xfrm>
            <a:off x="4801937" y="3473106"/>
            <a:ext cx="1335469" cy="1325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A81A52-6F14-4D34-8E9A-A5858C6592C5}"/>
              </a:ext>
            </a:extLst>
          </p:cNvPr>
          <p:cNvSpPr/>
          <p:nvPr/>
        </p:nvSpPr>
        <p:spPr>
          <a:xfrm>
            <a:off x="6781800" y="4284868"/>
            <a:ext cx="2016677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4472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Basic concept</a:t>
            </a:r>
          </a:p>
          <a:p>
            <a:pPr lvl="1"/>
            <a:r>
              <a:rPr lang="en-US" altLang="zh-TW" dirty="0" err="1"/>
              <a:t>TestItem</a:t>
            </a:r>
            <a:r>
              <a:rPr lang="en-US" altLang="zh-TW" dirty="0"/>
              <a:t> default use “Both” or Instance tail name as setup keyword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228600" lvl="1" indent="0">
              <a:buNone/>
            </a:pPr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 VBT</a:t>
            </a:r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TERADYNE 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E736C-FC89-4206-8C4B-A2787AB7C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84" y="4284254"/>
            <a:ext cx="6182744" cy="13255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1345B04-8B9A-4713-B7A2-ECD728CDE11D}"/>
              </a:ext>
            </a:extLst>
          </p:cNvPr>
          <p:cNvSpPr/>
          <p:nvPr/>
        </p:nvSpPr>
        <p:spPr>
          <a:xfrm>
            <a:off x="6446229" y="4274923"/>
            <a:ext cx="381000" cy="1325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5E54C6-390D-447E-9B29-5B5E1BB1A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45" y="2230410"/>
            <a:ext cx="2957286" cy="1756882"/>
          </a:xfrm>
          <a:prstGeom prst="rect">
            <a:avLst/>
          </a:prstGeom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C42066E6-E53D-4156-AB12-4DE3CCF8CC5B}"/>
              </a:ext>
            </a:extLst>
          </p:cNvPr>
          <p:cNvSpPr/>
          <p:nvPr/>
        </p:nvSpPr>
        <p:spPr>
          <a:xfrm>
            <a:off x="2328843" y="3096986"/>
            <a:ext cx="261957" cy="255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3251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45BD5F-120F-4EDC-BA4E-F07D1502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1" y="2307211"/>
            <a:ext cx="9144000" cy="1655189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248229"/>
            <a:ext cx="8839200" cy="5023031"/>
          </a:xfrm>
        </p:spPr>
        <p:txBody>
          <a:bodyPr>
            <a:normAutofit/>
          </a:bodyPr>
          <a:lstStyle/>
          <a:p>
            <a:r>
              <a:rPr lang="en-US" altLang="zh-TW" dirty="0"/>
              <a:t>Need to enable </a:t>
            </a:r>
            <a:r>
              <a:rPr lang="en-US" altLang="zh-TW" dirty="0" err="1"/>
              <a:t>GenLeakPinDic</a:t>
            </a:r>
            <a:r>
              <a:rPr lang="en-US" altLang="zh-TW" dirty="0"/>
              <a:t> and </a:t>
            </a:r>
            <a:r>
              <a:rPr lang="en-US" altLang="zh-TW" dirty="0" err="1"/>
              <a:t>GenContiPinDic</a:t>
            </a:r>
            <a:r>
              <a:rPr lang="en-US" altLang="zh-TW" dirty="0"/>
              <a:t> in </a:t>
            </a:r>
            <a:r>
              <a:rPr lang="en-US" altLang="zh-TW" dirty="0" err="1"/>
              <a:t>OnProgramStarted</a:t>
            </a:r>
            <a:r>
              <a:rPr lang="en-US" altLang="zh-TW" dirty="0"/>
              <a:t> and </a:t>
            </a:r>
            <a:r>
              <a:rPr lang="en-US" altLang="zh-TW" dirty="0" err="1"/>
              <a:t>OnProgramValidated</a:t>
            </a:r>
            <a:endParaRPr lang="en-US" altLang="zh-TW" dirty="0"/>
          </a:p>
          <a:p>
            <a:pPr lvl="1"/>
            <a:r>
              <a:rPr lang="en-US" altLang="zh-TW" dirty="0"/>
              <a:t>Output file(Bas.) included </a:t>
            </a:r>
            <a:r>
              <a:rPr lang="en-US" altLang="zh-TW" dirty="0" err="1"/>
              <a:t>GenLeakPinDic</a:t>
            </a:r>
            <a:r>
              <a:rPr lang="en-US" altLang="zh-TW" dirty="0"/>
              <a:t> and </a:t>
            </a:r>
            <a:r>
              <a:rPr lang="en-US" altLang="zh-TW" dirty="0" err="1"/>
              <a:t>GenContiPinDic</a:t>
            </a:r>
            <a:r>
              <a:rPr lang="en-US" altLang="zh-TW" dirty="0"/>
              <a:t> function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228600" lvl="1" indent="0">
              <a:buNone/>
            </a:pPr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 VBT</a:t>
            </a:r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TERADYNE CONFIDENTIAL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DA4EE5-4879-4C2F-BBA7-BE7E49D37692}"/>
              </a:ext>
            </a:extLst>
          </p:cNvPr>
          <p:cNvSpPr/>
          <p:nvPr/>
        </p:nvSpPr>
        <p:spPr>
          <a:xfrm>
            <a:off x="838200" y="3048000"/>
            <a:ext cx="1066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C3F21-AC90-41E0-B4AE-8A4B5D1B6A4E}"/>
              </a:ext>
            </a:extLst>
          </p:cNvPr>
          <p:cNvSpPr/>
          <p:nvPr/>
        </p:nvSpPr>
        <p:spPr>
          <a:xfrm>
            <a:off x="838200" y="3449682"/>
            <a:ext cx="1066800" cy="207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DE2C3C-BAC5-4869-B960-AC1EC1F9F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4185299"/>
            <a:ext cx="3680789" cy="2376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50C831-0128-4C73-A471-EFCA5DF57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503" y="4177523"/>
            <a:ext cx="3680789" cy="23720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E8B840-BBC0-41BC-8FA6-D3A0347A4779}"/>
              </a:ext>
            </a:extLst>
          </p:cNvPr>
          <p:cNvCxnSpPr>
            <a:cxnSpLocks/>
          </p:cNvCxnSpPr>
          <p:nvPr/>
        </p:nvCxnSpPr>
        <p:spPr>
          <a:xfrm>
            <a:off x="1912760" y="3162300"/>
            <a:ext cx="3032465" cy="10229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EE4022-6203-4450-83C1-D55CA29991D2}"/>
              </a:ext>
            </a:extLst>
          </p:cNvPr>
          <p:cNvCxnSpPr>
            <a:cxnSpLocks/>
          </p:cNvCxnSpPr>
          <p:nvPr/>
        </p:nvCxnSpPr>
        <p:spPr>
          <a:xfrm>
            <a:off x="1297093" y="3657600"/>
            <a:ext cx="0" cy="527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4761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radyne-ppt-template-wide_final">
  <a:themeElements>
    <a:clrScheme name="Custom 20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4"/>
      </a:accent6>
      <a:hlink>
        <a:srgbClr val="224186"/>
      </a:hlink>
      <a:folHlink>
        <a:srgbClr val="5D176A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2" id="{170483F9-DB3A-9B40-811C-8AB3A2C6DAA4}" vid="{DF73B366-5E7A-D947-9831-EC06D64A93A0}"/>
    </a:ext>
  </a:extLst>
</a:theme>
</file>

<file path=ppt/theme/theme2.xml><?xml version="1.0" encoding="utf-8"?>
<a:theme xmlns:a="http://schemas.openxmlformats.org/drawingml/2006/main" name="Teradyne-ppt-template-standard_final-PG#">
  <a:themeElements>
    <a:clrScheme name="Custom 6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3"/>
      </a:accent6>
      <a:hlink>
        <a:srgbClr val="224186"/>
      </a:hlink>
      <a:folHlink>
        <a:srgbClr val="5D176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E50459F-03A9-ED47-91DF-BE19CEFB5B0F}" vid="{FF07CED8-E9FB-354E-9D58-A128F3C73F24}"/>
    </a:ext>
  </a:extLst>
</a:theme>
</file>

<file path=ppt/theme/theme3.xml><?xml version="1.0" encoding="utf-8"?>
<a:theme xmlns:a="http://schemas.openxmlformats.org/drawingml/2006/main" name="1_Teradyne-ppt-template-standard_final-PG#">
  <a:themeElements>
    <a:clrScheme name="Custom 6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3"/>
      </a:accent6>
      <a:hlink>
        <a:srgbClr val="224186"/>
      </a:hlink>
      <a:folHlink>
        <a:srgbClr val="5D176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0" id="{FE50459F-03A9-ED47-91DF-BE19CEFB5B0F}" vid="{FF07CED8-E9FB-354E-9D58-A128F3C73F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20180508_MP1P_TTR_Item</Template>
  <TotalTime>26070</TotalTime>
  <Words>345</Words>
  <Application>Microsoft Office PowerPoint</Application>
  <PresentationFormat>如螢幕大小 (4:3)</PresentationFormat>
  <Paragraphs>130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.AppleSystemUIFont</vt:lpstr>
      <vt:lpstr>Arial</vt:lpstr>
      <vt:lpstr>Calibri</vt:lpstr>
      <vt:lpstr>Teradyne-ppt-template-wide_final</vt:lpstr>
      <vt:lpstr>Teradyne-ppt-template-standard_final-PG#</vt:lpstr>
      <vt:lpstr>1_Teradyne-ppt-template-standard_final-PG#</vt:lpstr>
      <vt:lpstr>Gen DC Support User Manual</vt:lpstr>
      <vt:lpstr>Gen VBT</vt:lpstr>
      <vt:lpstr>Gen VBT</vt:lpstr>
      <vt:lpstr>Gen VBT</vt:lpstr>
      <vt:lpstr>Gen VBT</vt:lpstr>
      <vt:lpstr>Gen VBT</vt:lpstr>
      <vt:lpstr>Gen VBT</vt:lpstr>
      <vt:lpstr>Gen VBT</vt:lpstr>
      <vt:lpstr>Gen VBT</vt:lpstr>
      <vt:lpstr>Gen VBT</vt:lpstr>
      <vt:lpstr>Gen VBT</vt:lpstr>
      <vt:lpstr>Gen VBT</vt:lpstr>
      <vt:lpstr>Appendix</vt:lpstr>
    </vt:vector>
  </TitlesOfParts>
  <Company>Teradyne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UVS256 Output Compensation Bandwidth</dc:title>
  <dc:creator>Teradyne User</dc:creator>
  <cp:lastModifiedBy>Harvey Chen</cp:lastModifiedBy>
  <cp:revision>574</cp:revision>
  <dcterms:created xsi:type="dcterms:W3CDTF">2018-06-06T09:39:52Z</dcterms:created>
  <dcterms:modified xsi:type="dcterms:W3CDTF">2020-09-23T06:11:49Z</dcterms:modified>
</cp:coreProperties>
</file>